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40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446504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429887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443462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25957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93791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274113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536027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5564791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69782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82550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18868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445991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95802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04800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80458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23608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657340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31FE9-82C2-4BE6-ABBD-0764ACE37641}" type="datetimeFigureOut">
              <a:rPr lang="ar-SA" smtClean="0"/>
              <a:t>10/08/1443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EFCF5-E600-4FF0-A90F-2347A70A301A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683671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  <p:sldLayoutId id="2147484032" r:id="rId12"/>
    <p:sldLayoutId id="2147484033" r:id="rId13"/>
    <p:sldLayoutId id="2147484034" r:id="rId14"/>
    <p:sldLayoutId id="2147484035" r:id="rId15"/>
    <p:sldLayoutId id="2147484036" r:id="rId16"/>
    <p:sldLayoutId id="2147484037" r:id="rId17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46B33B98-732F-4D49-A8D0-1781E50DE0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ar-SA" dirty="0"/>
              <a:t>جهاز الغدد الصماء </a:t>
            </a:r>
            <a:br>
              <a:rPr lang="ar-SA" dirty="0"/>
            </a:br>
            <a:endParaRPr lang="ar-SA" dirty="0"/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xmlns="" id="{81D0AE56-74A8-43BA-A03B-9970D9D8F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203035"/>
          </a:xfrm>
        </p:spPr>
        <p:txBody>
          <a:bodyPr>
            <a:normAutofit/>
          </a:bodyPr>
          <a:lstStyle/>
          <a:p>
            <a:r>
              <a:rPr lang="ar-SA" sz="3000" dirty="0"/>
              <a:t>عمل الطالب :عبد الرحمن عماد الحديدي</a:t>
            </a:r>
          </a:p>
          <a:p>
            <a:r>
              <a:rPr lang="ar-SA" sz="3200" dirty="0"/>
              <a:t>تحت اشراف الأستاذ الفاضل :وسام المفتي</a:t>
            </a:r>
          </a:p>
        </p:txBody>
      </p:sp>
    </p:spTree>
    <p:extLst>
      <p:ext uri="{BB962C8B-B14F-4D97-AF65-F5344CB8AC3E}">
        <p14:creationId xmlns:p14="http://schemas.microsoft.com/office/powerpoint/2010/main" val="324541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93450492-DEC6-4948-AA5E-A587AB5B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فيديو يوضح انتقال الهرمونات الستيرويدية وغير الستيرويدية</a:t>
            </a:r>
          </a:p>
        </p:txBody>
      </p:sp>
      <p:pic>
        <p:nvPicPr>
          <p:cNvPr id="4" name="videoplayback (1)">
            <a:hlinkClick r:id="" action="ppaction://media"/>
            <a:extLst>
              <a:ext uri="{FF2B5EF4-FFF2-40B4-BE49-F238E27FC236}">
                <a16:creationId xmlns:a16="http://schemas.microsoft.com/office/drawing/2014/main" xmlns="" id="{BE3033C1-1DE3-4555-9934-A54F3E889A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9363" y="2193925"/>
            <a:ext cx="7154862" cy="4024313"/>
          </a:xfrm>
        </p:spPr>
      </p:pic>
    </p:spTree>
    <p:extLst>
      <p:ext uri="{BB962C8B-B14F-4D97-AF65-F5344CB8AC3E}">
        <p14:creationId xmlns:p14="http://schemas.microsoft.com/office/powerpoint/2010/main" val="209791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0DC86A3D-09F4-48C4-9FD8-AE07BA31C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308" y="365126"/>
            <a:ext cx="10335492" cy="976096"/>
          </a:xfrm>
        </p:spPr>
        <p:txBody>
          <a:bodyPr/>
          <a:lstStyle/>
          <a:p>
            <a:r>
              <a:rPr lang="ar-SA" dirty="0"/>
              <a:t>أولا: الغدد: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10A5A534-496E-44ED-810A-DC0182FBD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908" y="1253331"/>
            <a:ext cx="10335492" cy="5092052"/>
          </a:xfrm>
        </p:spPr>
        <p:txBody>
          <a:bodyPr/>
          <a:lstStyle/>
          <a:p>
            <a:endParaRPr lang="ar-SA" dirty="0"/>
          </a:p>
          <a:p>
            <a:pPr marL="0" indent="0">
              <a:buNone/>
            </a:pPr>
            <a:r>
              <a:rPr lang="ar-SA" sz="2800" dirty="0"/>
              <a:t>تعريفها : مجموعة من الخلايا تفرز مواد معينة متخصصة ولها وظائف حيوية في الجسم </a:t>
            </a:r>
          </a:p>
          <a:p>
            <a:r>
              <a:rPr lang="ar-SA" dirty="0"/>
              <a:t>             تقسم الغدد الى :                   </a:t>
            </a:r>
          </a:p>
          <a:p>
            <a:endParaRPr lang="ar-SA" dirty="0"/>
          </a:p>
        </p:txBody>
      </p:sp>
      <p:sp>
        <p:nvSpPr>
          <p:cNvPr id="6" name="شكل بيضاوي 5">
            <a:extLst>
              <a:ext uri="{FF2B5EF4-FFF2-40B4-BE49-F238E27FC236}">
                <a16:creationId xmlns:a16="http://schemas.microsoft.com/office/drawing/2014/main" xmlns="" id="{FF46A944-F867-4918-AA3A-186719129AB7}"/>
              </a:ext>
            </a:extLst>
          </p:cNvPr>
          <p:cNvSpPr/>
          <p:nvPr/>
        </p:nvSpPr>
        <p:spPr>
          <a:xfrm>
            <a:off x="5146962" y="2535382"/>
            <a:ext cx="2202873" cy="8936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4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الغدد</a:t>
            </a:r>
            <a:r>
              <a:rPr lang="ar-SA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ar-SA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8" name="رابط مستقيم 7">
            <a:extLst>
              <a:ext uri="{FF2B5EF4-FFF2-40B4-BE49-F238E27FC236}">
                <a16:creationId xmlns:a16="http://schemas.microsoft.com/office/drawing/2014/main" xmlns="" id="{481E1B9A-D7A6-4EF4-BE20-A9E3AD7B54A5}"/>
              </a:ext>
            </a:extLst>
          </p:cNvPr>
          <p:cNvCxnSpPr/>
          <p:nvPr/>
        </p:nvCxnSpPr>
        <p:spPr>
          <a:xfrm>
            <a:off x="6248399" y="3312571"/>
            <a:ext cx="0" cy="2328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رابط مستقيم 9">
            <a:extLst>
              <a:ext uri="{FF2B5EF4-FFF2-40B4-BE49-F238E27FC236}">
                <a16:creationId xmlns:a16="http://schemas.microsoft.com/office/drawing/2014/main" xmlns="" id="{E89C3337-A8A1-4368-9E14-84C1AF92344E}"/>
              </a:ext>
            </a:extLst>
          </p:cNvPr>
          <p:cNvCxnSpPr/>
          <p:nvPr/>
        </p:nvCxnSpPr>
        <p:spPr>
          <a:xfrm>
            <a:off x="6248399" y="3545429"/>
            <a:ext cx="3158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رابط مستقيم 11">
            <a:extLst>
              <a:ext uri="{FF2B5EF4-FFF2-40B4-BE49-F238E27FC236}">
                <a16:creationId xmlns:a16="http://schemas.microsoft.com/office/drawing/2014/main" xmlns="" id="{42154BFA-F352-4022-8BE3-776F6C259D0C}"/>
              </a:ext>
            </a:extLst>
          </p:cNvPr>
          <p:cNvCxnSpPr/>
          <p:nvPr/>
        </p:nvCxnSpPr>
        <p:spPr>
          <a:xfrm flipH="1">
            <a:off x="3172689" y="3545429"/>
            <a:ext cx="31034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رابط مستقيم 13">
            <a:extLst>
              <a:ext uri="{FF2B5EF4-FFF2-40B4-BE49-F238E27FC236}">
                <a16:creationId xmlns:a16="http://schemas.microsoft.com/office/drawing/2014/main" xmlns="" id="{2CB2ACD0-D2C4-467B-BED8-7E5BEDFFA7C6}"/>
              </a:ext>
            </a:extLst>
          </p:cNvPr>
          <p:cNvCxnSpPr/>
          <p:nvPr/>
        </p:nvCxnSpPr>
        <p:spPr>
          <a:xfrm>
            <a:off x="9407236" y="3574473"/>
            <a:ext cx="0" cy="335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رابط مستقيم 15">
            <a:extLst>
              <a:ext uri="{FF2B5EF4-FFF2-40B4-BE49-F238E27FC236}">
                <a16:creationId xmlns:a16="http://schemas.microsoft.com/office/drawing/2014/main" xmlns="" id="{2DA68222-01C4-4835-B268-0615F2C49F59}"/>
              </a:ext>
            </a:extLst>
          </p:cNvPr>
          <p:cNvCxnSpPr/>
          <p:nvPr/>
        </p:nvCxnSpPr>
        <p:spPr>
          <a:xfrm>
            <a:off x="6276105" y="3545429"/>
            <a:ext cx="0" cy="321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رابط مستقيم 17">
            <a:extLst>
              <a:ext uri="{FF2B5EF4-FFF2-40B4-BE49-F238E27FC236}">
                <a16:creationId xmlns:a16="http://schemas.microsoft.com/office/drawing/2014/main" xmlns="" id="{A9528A28-701C-49F1-9779-C3C8FFB66634}"/>
              </a:ext>
            </a:extLst>
          </p:cNvPr>
          <p:cNvCxnSpPr/>
          <p:nvPr/>
        </p:nvCxnSpPr>
        <p:spPr>
          <a:xfrm>
            <a:off x="3172689" y="3545429"/>
            <a:ext cx="0" cy="321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مستطيل 18">
            <a:extLst>
              <a:ext uri="{FF2B5EF4-FFF2-40B4-BE49-F238E27FC236}">
                <a16:creationId xmlns:a16="http://schemas.microsoft.com/office/drawing/2014/main" xmlns="" id="{7C2D5870-AC7D-4B5C-B62A-322FC6297374}"/>
              </a:ext>
            </a:extLst>
          </p:cNvPr>
          <p:cNvSpPr/>
          <p:nvPr/>
        </p:nvSpPr>
        <p:spPr>
          <a:xfrm>
            <a:off x="8312729" y="3987439"/>
            <a:ext cx="1756062" cy="2505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2400" dirty="0"/>
              <a:t>غدد صماء </a:t>
            </a:r>
          </a:p>
          <a:p>
            <a:pPr algn="ctr"/>
            <a:r>
              <a:rPr lang="ar-SA" sz="2000" dirty="0"/>
              <a:t>هي غدد لا تمتلك قنوات "تقوم  بصب افرازاتها مباشرة بالدم </a:t>
            </a:r>
          </a:p>
          <a:p>
            <a:pPr algn="ctr"/>
            <a:r>
              <a:rPr lang="ar-SA" sz="2000" dirty="0"/>
              <a:t>مثل الغدة النخامية والكظرية</a:t>
            </a:r>
          </a:p>
        </p:txBody>
      </p:sp>
      <p:sp>
        <p:nvSpPr>
          <p:cNvPr id="20" name="مستطيل 19">
            <a:extLst>
              <a:ext uri="{FF2B5EF4-FFF2-40B4-BE49-F238E27FC236}">
                <a16:creationId xmlns:a16="http://schemas.microsoft.com/office/drawing/2014/main" xmlns="" id="{3145D25F-0E66-48F3-A2CB-C8538807037E}"/>
              </a:ext>
            </a:extLst>
          </p:cNvPr>
          <p:cNvSpPr/>
          <p:nvPr/>
        </p:nvSpPr>
        <p:spPr>
          <a:xfrm>
            <a:off x="5202383" y="3987439"/>
            <a:ext cx="1756062" cy="2505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2400" dirty="0"/>
              <a:t>غدد قنوية </a:t>
            </a:r>
          </a:p>
          <a:p>
            <a:pPr algn="ctr"/>
            <a:r>
              <a:rPr lang="ar-SA" sz="2000" dirty="0"/>
              <a:t>هي غدد لها قنوات خاصة تقوم بصب افرازاتها من خلالها </a:t>
            </a:r>
          </a:p>
          <a:p>
            <a:pPr algn="ctr"/>
            <a:r>
              <a:rPr lang="ar-SA" sz="2000" dirty="0"/>
              <a:t>مثل : الغدد العرقية والغدد اللعابية</a:t>
            </a:r>
          </a:p>
        </p:txBody>
      </p:sp>
      <p:sp>
        <p:nvSpPr>
          <p:cNvPr id="21" name="مستطيل 20">
            <a:extLst>
              <a:ext uri="{FF2B5EF4-FFF2-40B4-BE49-F238E27FC236}">
                <a16:creationId xmlns:a16="http://schemas.microsoft.com/office/drawing/2014/main" xmlns="" id="{B4105B48-0570-43C1-A1D1-B02026F2129F}"/>
              </a:ext>
            </a:extLst>
          </p:cNvPr>
          <p:cNvSpPr/>
          <p:nvPr/>
        </p:nvSpPr>
        <p:spPr>
          <a:xfrm>
            <a:off x="2244439" y="3987438"/>
            <a:ext cx="1756062" cy="2505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2400" dirty="0"/>
              <a:t>غدد مشتركة</a:t>
            </a:r>
            <a:endParaRPr lang="ar-SA" dirty="0"/>
          </a:p>
          <a:p>
            <a:pPr algn="ctr"/>
            <a:r>
              <a:rPr lang="ar-SA" sz="2000" dirty="0"/>
              <a:t>هي غدد تعمل أحيانا لغدد قنوية واحيانا كغدد صماء</a:t>
            </a:r>
          </a:p>
          <a:p>
            <a:pPr algn="ctr"/>
            <a:r>
              <a:rPr lang="ar-SA" sz="2000" dirty="0"/>
              <a:t>مثل: البنكرياس</a:t>
            </a:r>
            <a:r>
              <a:rPr lang="ar-S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6442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B58091DE-A958-49FE-9697-D496BFA4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ar-SA" dirty="0"/>
              <a:t> درسنا اليوم سنتحدث عن :</a:t>
            </a:r>
            <a:br>
              <a:rPr lang="ar-SA" dirty="0"/>
            </a:br>
            <a:r>
              <a:rPr lang="ar-SA" dirty="0"/>
              <a:t>جهاز الغدد الصماء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D2387D53-252B-4D15-88F1-D022FAF81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1964" y="2194560"/>
            <a:ext cx="8264236" cy="4024125"/>
          </a:xfrm>
        </p:spPr>
        <p:txBody>
          <a:bodyPr/>
          <a:lstStyle/>
          <a:p>
            <a:r>
              <a:rPr lang="ar-SA" sz="2800" dirty="0"/>
              <a:t>تعريفه : مجموعة من غدد لا قنوية تفرز مواد كيميائية بكميات قليلة في الدم تسمى الهرمونات ويقوم الدم بنقلها الى خلايا خاصة تمتلك مستقبلات تسمى الخلايا الهدف</a:t>
            </a:r>
          </a:p>
          <a:p>
            <a:r>
              <a:rPr lang="ar-SA" sz="2800" dirty="0"/>
              <a:t>الهرمونات :لغة : كلمة يونانية تعني المنشط او المثير او حامل الرسالة </a:t>
            </a:r>
          </a:p>
          <a:p>
            <a:pPr marL="0" indent="0" algn="ctr">
              <a:buNone/>
            </a:pPr>
            <a:r>
              <a:rPr lang="ar-SA" sz="2800" dirty="0"/>
              <a:t>            اصطلاحا: هي  مواد كيميائية تفرز بكميات قليلة في الدم تفرز من قبل الغدد الصماء</a:t>
            </a:r>
          </a:p>
          <a:p>
            <a:r>
              <a:rPr lang="ar-SA" sz="2800" dirty="0"/>
              <a:t>المرسل: الغدة    الرسالة : الهرمون    ناقل الرسالة : الدم   مستقبل الرسالة :الخلية الهدف</a:t>
            </a:r>
          </a:p>
          <a:p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xmlns="" id="{F1705C54-4916-4ECC-8E84-A10B98128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4" y="914400"/>
            <a:ext cx="2798618" cy="511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4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61F28A54-10E5-47DB-8887-37942A878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ar-SA" dirty="0"/>
              <a:t>لماذا سمي جهاز الغدد الصماء بهذا الاسم: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C055729B-368E-4331-98A3-F40F5543E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ar-SA" sz="3200" dirty="0"/>
              <a:t>سمي جهازا : لان جميع هذه الغدد مرتبطة مع بعضها البعض بواسطة الدم (لان الدم وسيلة الاتصال بينها ويقوم بنقل هذه الهرمونات)</a:t>
            </a:r>
          </a:p>
          <a:p>
            <a:r>
              <a:rPr lang="ar-SA" sz="3200" dirty="0"/>
              <a:t>سميت صماء :</a:t>
            </a:r>
            <a:r>
              <a:rPr lang="ar-SA" sz="3200" dirty="0" err="1"/>
              <a:t>لانها</a:t>
            </a:r>
            <a:r>
              <a:rPr lang="ar-SA" sz="3200" dirty="0"/>
              <a:t> لا تمتلك قنوات خاصة وتصب افرازاتها مباشرة بالدم</a:t>
            </a:r>
          </a:p>
        </p:txBody>
      </p:sp>
    </p:spTree>
    <p:extLst>
      <p:ext uri="{BB962C8B-B14F-4D97-AF65-F5344CB8AC3E}">
        <p14:creationId xmlns:p14="http://schemas.microsoft.com/office/powerpoint/2010/main" val="137445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CD312955-5CA1-45B1-99F2-2E459FFD3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ar-SA" dirty="0"/>
              <a:t>تصنيف الهرمونات حسب طبيعتها الكيميائية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4D014CF8-D445-469E-9AB8-EC82722E6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4" name="شكل بيضاوي 3">
            <a:extLst>
              <a:ext uri="{FF2B5EF4-FFF2-40B4-BE49-F238E27FC236}">
                <a16:creationId xmlns:a16="http://schemas.microsoft.com/office/drawing/2014/main" xmlns="" id="{E3BFCD56-22D8-420F-BC7E-A4028625DBAE}"/>
              </a:ext>
            </a:extLst>
          </p:cNvPr>
          <p:cNvSpPr/>
          <p:nvPr/>
        </p:nvSpPr>
        <p:spPr>
          <a:xfrm>
            <a:off x="4294909" y="2299855"/>
            <a:ext cx="3879273" cy="678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3200" dirty="0"/>
              <a:t>الهرمونات </a:t>
            </a:r>
          </a:p>
        </p:txBody>
      </p:sp>
      <p:cxnSp>
        <p:nvCxnSpPr>
          <p:cNvPr id="6" name="رابط مستقيم 5">
            <a:extLst>
              <a:ext uri="{FF2B5EF4-FFF2-40B4-BE49-F238E27FC236}">
                <a16:creationId xmlns:a16="http://schemas.microsoft.com/office/drawing/2014/main" xmlns="" id="{A2F11205-6E43-4F1A-B20A-E25BCD934ADD}"/>
              </a:ext>
            </a:extLst>
          </p:cNvPr>
          <p:cNvCxnSpPr/>
          <p:nvPr/>
        </p:nvCxnSpPr>
        <p:spPr>
          <a:xfrm>
            <a:off x="6220691" y="2978727"/>
            <a:ext cx="0" cy="4502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رابط مستقيم 7">
            <a:extLst>
              <a:ext uri="{FF2B5EF4-FFF2-40B4-BE49-F238E27FC236}">
                <a16:creationId xmlns:a16="http://schemas.microsoft.com/office/drawing/2014/main" xmlns="" id="{E225BB94-E484-47DD-8D8D-C8750D9CFF56}"/>
              </a:ext>
            </a:extLst>
          </p:cNvPr>
          <p:cNvCxnSpPr/>
          <p:nvPr/>
        </p:nvCxnSpPr>
        <p:spPr>
          <a:xfrm>
            <a:off x="6220691" y="3429000"/>
            <a:ext cx="35883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رابط مستقيم 9">
            <a:extLst>
              <a:ext uri="{FF2B5EF4-FFF2-40B4-BE49-F238E27FC236}">
                <a16:creationId xmlns:a16="http://schemas.microsoft.com/office/drawing/2014/main" xmlns="" id="{AA3861A8-1A63-4D38-A845-9864E444DD4B}"/>
              </a:ext>
            </a:extLst>
          </p:cNvPr>
          <p:cNvCxnSpPr/>
          <p:nvPr/>
        </p:nvCxnSpPr>
        <p:spPr>
          <a:xfrm flipH="1">
            <a:off x="2576945" y="3429000"/>
            <a:ext cx="36437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رابط مستقيم 11">
            <a:extLst>
              <a:ext uri="{FF2B5EF4-FFF2-40B4-BE49-F238E27FC236}">
                <a16:creationId xmlns:a16="http://schemas.microsoft.com/office/drawing/2014/main" xmlns="" id="{9435AE14-37CC-4B8D-96AC-F34BF6CCA200}"/>
              </a:ext>
            </a:extLst>
          </p:cNvPr>
          <p:cNvCxnSpPr/>
          <p:nvPr/>
        </p:nvCxnSpPr>
        <p:spPr>
          <a:xfrm>
            <a:off x="9809018" y="3429000"/>
            <a:ext cx="0" cy="394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رابط مستقيم 13">
            <a:extLst>
              <a:ext uri="{FF2B5EF4-FFF2-40B4-BE49-F238E27FC236}">
                <a16:creationId xmlns:a16="http://schemas.microsoft.com/office/drawing/2014/main" xmlns="" id="{1E907699-273A-45D8-B584-E7FED7E1C8C5}"/>
              </a:ext>
            </a:extLst>
          </p:cNvPr>
          <p:cNvCxnSpPr/>
          <p:nvPr/>
        </p:nvCxnSpPr>
        <p:spPr>
          <a:xfrm>
            <a:off x="2576945" y="3429000"/>
            <a:ext cx="0" cy="394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مستطيل: زوايا مستديرة 14">
            <a:extLst>
              <a:ext uri="{FF2B5EF4-FFF2-40B4-BE49-F238E27FC236}">
                <a16:creationId xmlns:a16="http://schemas.microsoft.com/office/drawing/2014/main" xmlns="" id="{92655BC5-DC48-4848-9006-651A52DCC697}"/>
              </a:ext>
            </a:extLst>
          </p:cNvPr>
          <p:cNvSpPr/>
          <p:nvPr/>
        </p:nvSpPr>
        <p:spPr>
          <a:xfrm>
            <a:off x="8506719" y="3823855"/>
            <a:ext cx="1953464" cy="1842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2000" dirty="0"/>
              <a:t>الهرمونات </a:t>
            </a:r>
            <a:r>
              <a:rPr lang="ar-SA" sz="2000" dirty="0" err="1"/>
              <a:t>الستيروتيدية</a:t>
            </a:r>
            <a:endParaRPr lang="ar-SA" sz="2000" dirty="0"/>
          </a:p>
          <a:p>
            <a:pPr algn="ctr"/>
            <a:r>
              <a:rPr lang="ar-SA" sz="2000" dirty="0"/>
              <a:t>تنتقل عن طريق ارتباطها ببروتينات ناقلة في الدم</a:t>
            </a:r>
          </a:p>
          <a:p>
            <a:pPr algn="ctr"/>
            <a:r>
              <a:rPr lang="ar-SA" dirty="0"/>
              <a:t> </a:t>
            </a:r>
          </a:p>
        </p:txBody>
      </p:sp>
      <p:sp>
        <p:nvSpPr>
          <p:cNvPr id="16" name="مستطيل: زوايا مستديرة 15">
            <a:extLst>
              <a:ext uri="{FF2B5EF4-FFF2-40B4-BE49-F238E27FC236}">
                <a16:creationId xmlns:a16="http://schemas.microsoft.com/office/drawing/2014/main" xmlns="" id="{7D5C10C4-8184-417C-BFD1-EDA23A0CFAA0}"/>
              </a:ext>
            </a:extLst>
          </p:cNvPr>
          <p:cNvSpPr/>
          <p:nvPr/>
        </p:nvSpPr>
        <p:spPr>
          <a:xfrm>
            <a:off x="1482464" y="3879273"/>
            <a:ext cx="1953463" cy="1787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2000" dirty="0"/>
              <a:t>الهرمونات غير ستيرويدية </a:t>
            </a:r>
          </a:p>
          <a:p>
            <a:pPr algn="ctr"/>
            <a:r>
              <a:rPr lang="ar-SA" sz="2000" dirty="0"/>
              <a:t>تنتقل ذائبة في بلازما الدم</a:t>
            </a:r>
          </a:p>
        </p:txBody>
      </p:sp>
    </p:spTree>
    <p:extLst>
      <p:ext uri="{BB962C8B-B14F-4D97-AF65-F5344CB8AC3E}">
        <p14:creationId xmlns:p14="http://schemas.microsoft.com/office/powerpoint/2010/main" val="234734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F55F6193-EC35-4627-AE0E-0FDD76E4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آلية عمل الهرمونات والتحكم في افرازها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8C90381B-12B0-4060-850F-065FA9F42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ar-SA" sz="3200" dirty="0"/>
              <a:t>تؤثر الهرمونات في الخلايا الهدف عن طريق ارتباطها بمستقبلات بروتينية </a:t>
            </a:r>
          </a:p>
          <a:p>
            <a:r>
              <a:rPr lang="ar-SA" sz="3200" dirty="0"/>
              <a:t>اين تقع المستقبلات البروتينية؟</a:t>
            </a:r>
          </a:p>
          <a:p>
            <a:pPr marL="0" indent="0">
              <a:buNone/>
            </a:pPr>
            <a:r>
              <a:rPr lang="ar-SA" sz="3200" dirty="0"/>
              <a:t>1- تكون على سطح الغشاء الخلوي </a:t>
            </a:r>
          </a:p>
          <a:p>
            <a:pPr marL="0" indent="0">
              <a:buNone/>
            </a:pPr>
            <a:r>
              <a:rPr lang="ar-SA" sz="3200" dirty="0"/>
              <a:t>2- في داخل الخلية في السيتوبلازم وتنتقل للنواة</a:t>
            </a:r>
          </a:p>
          <a:p>
            <a:pPr marL="0" indent="0">
              <a:buNone/>
            </a:pP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974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6DC9A930-EFB5-4CD2-91F4-3B0EBD24C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أولا : آلية انتقال الهرمونات الستيرويدية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6BA84472-399F-45E0-9A90-C7E9B4B08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054" y="2194560"/>
            <a:ext cx="7225145" cy="4024125"/>
          </a:xfrm>
        </p:spPr>
        <p:txBody>
          <a:bodyPr/>
          <a:lstStyle/>
          <a:p>
            <a:r>
              <a:rPr lang="ar-SA" dirty="0"/>
              <a:t>1</a:t>
            </a:r>
            <a:r>
              <a:rPr lang="ar-SA" sz="2400" dirty="0"/>
              <a:t>- تذوب الهرمونات </a:t>
            </a:r>
            <a:r>
              <a:rPr lang="ar-SA" sz="2400" dirty="0" err="1"/>
              <a:t>الستيروتيدية</a:t>
            </a:r>
            <a:r>
              <a:rPr lang="ar-SA" sz="2400" dirty="0"/>
              <a:t> في الدهون وتنتقل عبر الغشاء الخلية الى </a:t>
            </a:r>
            <a:r>
              <a:rPr lang="ar-SA" sz="2400" dirty="0" err="1"/>
              <a:t>سيتوسول</a:t>
            </a:r>
            <a:r>
              <a:rPr lang="ar-SA" sz="2400" dirty="0"/>
              <a:t> الخلية ثم الى النواة </a:t>
            </a:r>
          </a:p>
          <a:p>
            <a:r>
              <a:rPr lang="ar-SA" sz="2400" dirty="0"/>
              <a:t>2- في النواة يحدث ارتباط الهرمون بالمستقبل البروتيني ويكون مركب معقد التركيب</a:t>
            </a:r>
          </a:p>
          <a:p>
            <a:r>
              <a:rPr lang="ar-SA" sz="2400" dirty="0"/>
              <a:t>3- يرتبط هذا المركب( الهرمون+ المستقبل البروتيني )مع </a:t>
            </a:r>
            <a:r>
              <a:rPr lang="en-US" sz="2400" dirty="0"/>
              <a:t>DNA</a:t>
            </a:r>
            <a:r>
              <a:rPr lang="ar-SA" sz="2400" dirty="0"/>
              <a:t> فيؤثر على جينات محددة فتنشطها او تثبطها ما يؤدي الى احداث استجابة فسيولوجية عن طريق </a:t>
            </a:r>
            <a:r>
              <a:rPr lang="ar-SA" sz="2400" dirty="0" err="1"/>
              <a:t>التاثير</a:t>
            </a:r>
            <a:r>
              <a:rPr lang="ar-SA" sz="2400" dirty="0"/>
              <a:t> على انتاج البروتينات من هذه الجينا</a:t>
            </a:r>
            <a:r>
              <a:rPr lang="ar-SA" dirty="0"/>
              <a:t>ت </a:t>
            </a:r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xmlns="" id="{E5D9E6E3-3EFE-44F3-8B5C-C85D32E84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91" y="637309"/>
            <a:ext cx="3753211" cy="518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9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D44CF473-DEE2-42F7-A2C6-0587F6C92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فيديو يوضح عمل الهرمونات الستيرويدية</a:t>
            </a:r>
          </a:p>
        </p:txBody>
      </p:sp>
      <p:pic>
        <p:nvPicPr>
          <p:cNvPr id="4" name="videoplayback (2)">
            <a:hlinkClick r:id="" action="ppaction://media"/>
            <a:extLst>
              <a:ext uri="{FF2B5EF4-FFF2-40B4-BE49-F238E27FC236}">
                <a16:creationId xmlns:a16="http://schemas.microsoft.com/office/drawing/2014/main" xmlns="" id="{8D8A27E6-4BB6-4903-8E91-BC64B1FB25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9362" y="2193925"/>
            <a:ext cx="7358733" cy="4024313"/>
          </a:xfrm>
        </p:spPr>
      </p:pic>
    </p:spTree>
    <p:extLst>
      <p:ext uri="{BB962C8B-B14F-4D97-AF65-F5344CB8AC3E}">
        <p14:creationId xmlns:p14="http://schemas.microsoft.com/office/powerpoint/2010/main" val="182726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xmlns="" id="{5C91EF21-BCC4-482B-9455-8C158EF76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dirty="0"/>
              <a:t> آلية عمل الهرمونات غير الستيرويدية 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xmlns="" id="{F0F9D2CA-8E1A-4A82-A359-E660A1441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764" y="2194560"/>
            <a:ext cx="6435436" cy="4233949"/>
          </a:xfrm>
        </p:spPr>
        <p:txBody>
          <a:bodyPr>
            <a:normAutofit/>
          </a:bodyPr>
          <a:lstStyle/>
          <a:p>
            <a:r>
              <a:rPr lang="ar-SA" sz="2400" dirty="0"/>
              <a:t>1- ترتبط الهرمونات غير الستيرويدية بمستقبل بروتيني موجود على سطح الغشاء الخلوي</a:t>
            </a:r>
          </a:p>
          <a:p>
            <a:r>
              <a:rPr lang="ar-SA" sz="2400" dirty="0"/>
              <a:t>2- ينشط هذا الارتباط انزيمات خاصة موجودة في الاغشية الخلوية او تكون جزءا من المستقبل الهرموني نفسه ما يؤدي الى تنشيط رسول كيميائي ثان مثل </a:t>
            </a:r>
            <a:r>
              <a:rPr lang="en-US" sz="2400" dirty="0"/>
              <a:t>  Camp </a:t>
            </a:r>
            <a:r>
              <a:rPr lang="ar-SA" sz="2400" dirty="0"/>
              <a:t>الناتج من تفكك </a:t>
            </a:r>
            <a:r>
              <a:rPr lang="en-US" sz="2400" dirty="0"/>
              <a:t>ATP</a:t>
            </a:r>
            <a:endParaRPr lang="ar-SA" sz="2400" dirty="0"/>
          </a:p>
          <a:p>
            <a:r>
              <a:rPr lang="ar-SA" sz="2400" dirty="0"/>
              <a:t>3 – هذا الرسول ينشط انزيمات وبروتينات أخرى في </a:t>
            </a:r>
            <a:r>
              <a:rPr lang="ar-SA" sz="2400" dirty="0" err="1"/>
              <a:t>سيتوسول</a:t>
            </a:r>
            <a:r>
              <a:rPr lang="ar-SA" sz="2400" dirty="0"/>
              <a:t> الخلية تعمل على احداث تغيرات وظيفية في الخلية الهدف</a:t>
            </a:r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xmlns="" id="{21357909-FB9C-40B7-B2AE-9BCB15A29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45" y="1136073"/>
            <a:ext cx="4233950" cy="495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98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مسلك بخاري">
  <a:themeElements>
    <a:clrScheme name="مسلك بخاري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مسلك بخاري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مسلك بخاري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TM04033937[[fn=مسلك بخاري]]</Template>
  <TotalTime>2062</TotalTime>
  <Words>418</Words>
  <Application>Microsoft Office PowerPoint</Application>
  <PresentationFormat>مخصص</PresentationFormat>
  <Paragraphs>47</Paragraphs>
  <Slides>10</Slides>
  <Notes>0</Notes>
  <HiddenSlides>0</HiddenSlides>
  <MMClips>2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10</vt:i4>
      </vt:variant>
    </vt:vector>
  </HeadingPairs>
  <TitlesOfParts>
    <vt:vector size="11" baseType="lpstr">
      <vt:lpstr>مسلك بخاري</vt:lpstr>
      <vt:lpstr>جهاز الغدد الصماء  </vt:lpstr>
      <vt:lpstr>أولا: الغدد:</vt:lpstr>
      <vt:lpstr> درسنا اليوم سنتحدث عن : جهاز الغدد الصماء</vt:lpstr>
      <vt:lpstr>لماذا سمي جهاز الغدد الصماء بهذا الاسم:</vt:lpstr>
      <vt:lpstr>تصنيف الهرمونات حسب طبيعتها الكيميائية</vt:lpstr>
      <vt:lpstr>آلية عمل الهرمونات والتحكم في افرازها</vt:lpstr>
      <vt:lpstr>أولا : آلية انتقال الهرمونات الستيرويدية</vt:lpstr>
      <vt:lpstr>فيديو يوضح عمل الهرمونات الستيرويدية</vt:lpstr>
      <vt:lpstr> آلية عمل الهرمونات غير الستيرويدية </vt:lpstr>
      <vt:lpstr>فيديو يوضح انتقال الهرمونات الستيرويدية وغير الستيرويدية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جهاز الغدد الصماء  </dc:title>
  <dc:creator>abood emad</dc:creator>
  <cp:lastModifiedBy>HP</cp:lastModifiedBy>
  <cp:revision>12</cp:revision>
  <dcterms:created xsi:type="dcterms:W3CDTF">2021-11-09T09:13:43Z</dcterms:created>
  <dcterms:modified xsi:type="dcterms:W3CDTF">2022-03-13T17:25:20Z</dcterms:modified>
</cp:coreProperties>
</file>

<file path=docProps/thumbnail.jpeg>
</file>